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24"/>
  </p:notesMasterIdLst>
  <p:handoutMasterIdLst>
    <p:handoutMasterId r:id="rId25"/>
  </p:handoutMasterIdLst>
  <p:sldIdLst>
    <p:sldId id="508" r:id="rId6"/>
    <p:sldId id="473" r:id="rId7"/>
    <p:sldId id="626" r:id="rId8"/>
    <p:sldId id="484" r:id="rId9"/>
    <p:sldId id="426" r:id="rId10"/>
    <p:sldId id="475" r:id="rId11"/>
    <p:sldId id="627" r:id="rId12"/>
    <p:sldId id="633" r:id="rId13"/>
    <p:sldId id="603" r:id="rId14"/>
    <p:sldId id="480" r:id="rId15"/>
    <p:sldId id="529" r:id="rId16"/>
    <p:sldId id="615" r:id="rId17"/>
    <p:sldId id="630" r:id="rId18"/>
    <p:sldId id="458" r:id="rId19"/>
    <p:sldId id="505" r:id="rId20"/>
    <p:sldId id="590" r:id="rId21"/>
    <p:sldId id="467" r:id="rId22"/>
    <p:sldId id="63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5"/>
    <a:srgbClr val="ADB9CA"/>
    <a:srgbClr val="9EBFD6"/>
    <a:srgbClr val="2E546D"/>
    <a:srgbClr val="FBCA58"/>
    <a:srgbClr val="CFD5EA"/>
    <a:srgbClr val="692B7D"/>
    <a:srgbClr val="472A50"/>
    <a:srgbClr val="6E407C"/>
    <a:srgbClr val="2F5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C0B9B6-45CC-4869-89DE-FC754C3C57B9}" v="1" dt="2023-10-20T02:07:29.5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96" y="3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f9e3ea26-6dd9-4feb-84ad-f5fc9616dbb4" providerId="ADAL" clId="{4DDA11EB-C3F8-4D22-AB84-42A982C0A82E}"/>
    <pc:docChg chg="modSld">
      <pc:chgData name="BEARDS Michael [Southern River College]" userId="f9e3ea26-6dd9-4feb-84ad-f5fc9616dbb4" providerId="ADAL" clId="{4DDA11EB-C3F8-4D22-AB84-42A982C0A82E}" dt="2023-10-20T02:07:04.959" v="23"/>
      <pc:docMkLst>
        <pc:docMk/>
      </pc:docMkLst>
      <pc:sldChg chg="modSp mod">
        <pc:chgData name="BEARDS Michael [Southern River College]" userId="f9e3ea26-6dd9-4feb-84ad-f5fc9616dbb4" providerId="ADAL" clId="{4DDA11EB-C3F8-4D22-AB84-42A982C0A82E}" dt="2023-10-20T02:07:04.959" v="23"/>
        <pc:sldMkLst>
          <pc:docMk/>
          <pc:sldMk cId="3425377067" sldId="426"/>
        </pc:sldMkLst>
        <pc:spChg chg="mod">
          <ac:chgData name="BEARDS Michael [Southern River College]" userId="f9e3ea26-6dd9-4feb-84ad-f5fc9616dbb4" providerId="ADAL" clId="{4DDA11EB-C3F8-4D22-AB84-42A982C0A82E}" dt="2023-10-20T02:06:33.185" v="14" actId="20577"/>
          <ac:spMkLst>
            <pc:docMk/>
            <pc:sldMk cId="3425377067" sldId="426"/>
            <ac:spMk id="2" creationId="{4CA3A86C-B458-461C-8FB9-D292EC43A95E}"/>
          </ac:spMkLst>
        </pc:spChg>
        <pc:spChg chg="mod">
          <ac:chgData name="BEARDS Michael [Southern River College]" userId="f9e3ea26-6dd9-4feb-84ad-f5fc9616dbb4" providerId="ADAL" clId="{4DDA11EB-C3F8-4D22-AB84-42A982C0A82E}" dt="2023-10-20T02:07:04.959" v="23"/>
          <ac:spMkLst>
            <pc:docMk/>
            <pc:sldMk cId="3425377067" sldId="426"/>
            <ac:spMk id="4" creationId="{0E41DD4B-8093-148E-6915-7EFE81F77326}"/>
          </ac:spMkLst>
        </pc:spChg>
      </pc:sldChg>
    </pc:docChg>
  </pc:docChgLst>
  <pc:docChgLst>
    <pc:chgData name="BEARDS Michael [Southern River College]" userId="f9e3ea26-6dd9-4feb-84ad-f5fc9616dbb4" providerId="ADAL" clId="{A3C0B9B6-45CC-4869-89DE-FC754C3C57B9}"/>
    <pc:docChg chg="addSld delSld modSld">
      <pc:chgData name="BEARDS Michael [Southern River College]" userId="f9e3ea26-6dd9-4feb-84ad-f5fc9616dbb4" providerId="ADAL" clId="{A3C0B9B6-45CC-4869-89DE-FC754C3C57B9}" dt="2023-10-20T02:07:32.039" v="3" actId="47"/>
      <pc:docMkLst>
        <pc:docMk/>
      </pc:docMkLst>
      <pc:sldChg chg="modSp mod">
        <pc:chgData name="BEARDS Michael [Southern River College]" userId="f9e3ea26-6dd9-4feb-84ad-f5fc9616dbb4" providerId="ADAL" clId="{A3C0B9B6-45CC-4869-89DE-FC754C3C57B9}" dt="2023-10-20T02:07:21.960" v="1" actId="113"/>
        <pc:sldMkLst>
          <pc:docMk/>
          <pc:sldMk cId="3425377067" sldId="426"/>
        </pc:sldMkLst>
        <pc:spChg chg="mod">
          <ac:chgData name="BEARDS Michael [Southern River College]" userId="f9e3ea26-6dd9-4feb-84ad-f5fc9616dbb4" providerId="ADAL" clId="{A3C0B9B6-45CC-4869-89DE-FC754C3C57B9}" dt="2023-10-20T02:07:21.960" v="1" actId="113"/>
          <ac:spMkLst>
            <pc:docMk/>
            <pc:sldMk cId="3425377067" sldId="426"/>
            <ac:spMk id="4" creationId="{0E41DD4B-8093-148E-6915-7EFE81F77326}"/>
          </ac:spMkLst>
        </pc:spChg>
      </pc:sldChg>
      <pc:sldChg chg="del">
        <pc:chgData name="BEARDS Michael [Southern River College]" userId="f9e3ea26-6dd9-4feb-84ad-f5fc9616dbb4" providerId="ADAL" clId="{A3C0B9B6-45CC-4869-89DE-FC754C3C57B9}" dt="2023-10-20T02:07:32.039" v="3" actId="47"/>
        <pc:sldMkLst>
          <pc:docMk/>
          <pc:sldMk cId="2635078586" sldId="632"/>
        </pc:sldMkLst>
      </pc:sldChg>
      <pc:sldChg chg="add">
        <pc:chgData name="BEARDS Michael [Southern River College]" userId="f9e3ea26-6dd9-4feb-84ad-f5fc9616dbb4" providerId="ADAL" clId="{A3C0B9B6-45CC-4869-89DE-FC754C3C57B9}" dt="2023-10-20T02:07:29.504" v="2"/>
        <pc:sldMkLst>
          <pc:docMk/>
          <pc:sldMk cId="3191583337" sldId="63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10/20/2023</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20/10/2023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6</a:t>
            </a:fld>
            <a:endParaRPr lang="en-AU"/>
          </a:p>
        </p:txBody>
      </p:sp>
    </p:spTree>
    <p:extLst>
      <p:ext uri="{BB962C8B-B14F-4D97-AF65-F5344CB8AC3E}">
        <p14:creationId xmlns:p14="http://schemas.microsoft.com/office/powerpoint/2010/main" val="180342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7</a:t>
            </a:fld>
            <a:endParaRPr lang="en-AU"/>
          </a:p>
        </p:txBody>
      </p:sp>
    </p:spTree>
    <p:extLst>
      <p:ext uri="{BB962C8B-B14F-4D97-AF65-F5344CB8AC3E}">
        <p14:creationId xmlns:p14="http://schemas.microsoft.com/office/powerpoint/2010/main" val="661107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8</a:t>
            </a:fld>
            <a:endParaRPr lang="en-AU"/>
          </a:p>
        </p:txBody>
      </p:sp>
    </p:spTree>
    <p:extLst>
      <p:ext uri="{BB962C8B-B14F-4D97-AF65-F5344CB8AC3E}">
        <p14:creationId xmlns:p14="http://schemas.microsoft.com/office/powerpoint/2010/main" val="265460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https://www.youtube.com/shorts/HzNycRWlwTw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10</a:t>
            </a:fld>
            <a:endParaRPr lang="en-AU"/>
          </a:p>
        </p:txBody>
      </p:sp>
    </p:spTree>
    <p:extLst>
      <p:ext uri="{BB962C8B-B14F-4D97-AF65-F5344CB8AC3E}">
        <p14:creationId xmlns:p14="http://schemas.microsoft.com/office/powerpoint/2010/main" val="1721581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11</a:t>
            </a:fld>
            <a:endParaRPr lang="en-AU"/>
          </a:p>
        </p:txBody>
      </p:sp>
    </p:spTree>
    <p:extLst>
      <p:ext uri="{BB962C8B-B14F-4D97-AF65-F5344CB8AC3E}">
        <p14:creationId xmlns:p14="http://schemas.microsoft.com/office/powerpoint/2010/main" val="2637628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https://www.youtube.com/watch?v=NqdOyxJZj0U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12</a:t>
            </a:fld>
            <a:endParaRPr lang="en-AU"/>
          </a:p>
        </p:txBody>
      </p:sp>
    </p:spTree>
    <p:extLst>
      <p:ext uri="{BB962C8B-B14F-4D97-AF65-F5344CB8AC3E}">
        <p14:creationId xmlns:p14="http://schemas.microsoft.com/office/powerpoint/2010/main" val="3791653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https://www.youtube.com/shorts/5Kk60KdWVW8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14</a:t>
            </a:fld>
            <a:endParaRPr lang="en-AU"/>
          </a:p>
        </p:txBody>
      </p:sp>
    </p:spTree>
    <p:extLst>
      <p:ext uri="{BB962C8B-B14F-4D97-AF65-F5344CB8AC3E}">
        <p14:creationId xmlns:p14="http://schemas.microsoft.com/office/powerpoint/2010/main" val="339837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16</a:t>
            </a:fld>
            <a:endParaRPr lang="en-AU"/>
          </a:p>
        </p:txBody>
      </p:sp>
    </p:spTree>
    <p:extLst>
      <p:ext uri="{BB962C8B-B14F-4D97-AF65-F5344CB8AC3E}">
        <p14:creationId xmlns:p14="http://schemas.microsoft.com/office/powerpoint/2010/main" val="2426668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Enter in your task</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Quickly check that all students can still complete the previous steps learnt.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a:t>Link previous learning, or a universal experience, to the topic being studied taught.  For example, key concepts already learnt in this unit, or something we all do in our lives that will connect to the learning.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a:p>
            <a:pPr lvl="0"/>
            <a:endParaRPr lang="en-US"/>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a:t>Have students answer questions, explain a concept, complete an equation, </a:t>
            </a:r>
            <a:r>
              <a:rPr lang="en-US" err="1"/>
              <a:t>etc</a:t>
            </a:r>
            <a:r>
              <a:rPr lang="en-US"/>
              <a:t> to show they have reached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12691193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Go through the steps one by one that will guide the students to the learning goal. Ensure the students are involved so that you can check for understanding.</a:t>
            </a:r>
          </a:p>
          <a:p>
            <a:pPr lvl="0"/>
            <a:endParaRPr lang="en-US"/>
          </a:p>
          <a:p>
            <a:pPr lvl="0"/>
            <a:r>
              <a:rPr lang="en-US"/>
              <a:t>Click to add text. Delete textbox if unneeded. </a:t>
            </a:r>
          </a:p>
        </p:txBody>
      </p:sp>
    </p:spTree>
    <p:extLst>
      <p:ext uri="{BB962C8B-B14F-4D97-AF65-F5344CB8AC3E}">
        <p14:creationId xmlns:p14="http://schemas.microsoft.com/office/powerpoint/2010/main" val="371515316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a:t>Type Subheading here</a:t>
            </a:r>
          </a:p>
        </p:txBody>
      </p:sp>
    </p:spTree>
    <p:extLst>
      <p:ext uri="{BB962C8B-B14F-4D97-AF65-F5344CB8AC3E}">
        <p14:creationId xmlns:p14="http://schemas.microsoft.com/office/powerpoint/2010/main" val="3333324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Enter in your task</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a:latin typeface="Century Gothic" panose="020B0502020202020204" pitchFamily="34" charset="0"/>
              </a:rPr>
              <a:t>SRC Core</a:t>
            </a:r>
            <a:r>
              <a:rPr lang="en-US" sz="7200" b="1" i="0" baseline="0">
                <a:latin typeface="Century Gothic" panose="020B0502020202020204" pitchFamily="34" charset="0"/>
              </a:rPr>
              <a:t> Standards</a:t>
            </a:r>
            <a:endParaRPr lang="en-US" sz="7200" b="1" i="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a:solidFill>
                  <a:srgbClr val="2E546D"/>
                </a:solidFill>
                <a:latin typeface="Calibri" panose="020F0502020204030204" pitchFamily="34" charset="0"/>
                <a:cs typeface="Calibri" panose="020F0502020204030204" pitchFamily="34" charset="0"/>
              </a:rPr>
              <a:t>Think </a:t>
            </a:r>
          </a:p>
          <a:p>
            <a:r>
              <a:rPr lang="en-US" sz="3600" b="1" i="0">
                <a:solidFill>
                  <a:srgbClr val="2E546D"/>
                </a:solidFill>
                <a:latin typeface="Calibri" panose="020F0502020204030204" pitchFamily="34" charset="0"/>
                <a:cs typeface="Calibri" panose="020F0502020204030204" pitchFamily="34" charset="0"/>
              </a:rPr>
              <a:t>Pair</a:t>
            </a:r>
          </a:p>
          <a:p>
            <a:r>
              <a:rPr lang="en-US" sz="3600" b="1" i="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a:t>Link previous learning, or a universal experience, to the topic being studied taught.  For example, key concepts already learnt in this unit, or something we all do in our lives that will connect to the learning.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a:p>
            <a:pPr lvl="0"/>
            <a:endParaRPr lang="en-US"/>
          </a:p>
        </p:txBody>
      </p:sp>
    </p:spTree>
    <p:extLst>
      <p:ext uri="{BB962C8B-B14F-4D97-AF65-F5344CB8AC3E}">
        <p14:creationId xmlns:p14="http://schemas.microsoft.com/office/powerpoint/2010/main" val="3481949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a:t>The teacher explains the concepts and steps that lead to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Go through the steps one by one that will guide the students to the learning goal. Ensure the students are involved so that you can check for understanding.</a:t>
            </a:r>
          </a:p>
          <a:p>
            <a:pPr lvl="0"/>
            <a:endParaRPr lang="en-US"/>
          </a:p>
          <a:p>
            <a:pPr lvl="0"/>
            <a:r>
              <a:rPr lang="en-US"/>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a:t>Have students answer questions, explain a concept, complete an equation, </a:t>
            </a:r>
            <a:r>
              <a:rPr lang="en-US" err="1"/>
              <a:t>etc</a:t>
            </a:r>
            <a:r>
              <a:rPr lang="en-US"/>
              <a:t> to show they have reached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Once the students have reached the learning goal create activities that have them practice the exact skill that has just been taught. This section can be differentiated. </a:t>
            </a:r>
          </a:p>
          <a:p>
            <a:pPr lvl="0"/>
            <a:endParaRPr lang="en-US"/>
          </a:p>
          <a:p>
            <a:pPr lvl="0"/>
            <a:r>
              <a:rPr lang="en-US"/>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2E546D"/>
          </a:solidFill>
          <a:ln>
            <a:noFill/>
          </a:ln>
        </p:spPr>
        <p:txBody>
          <a:bodyPr wrap="square" rtlCol="0" anchor="ctr">
            <a:normAutofit/>
          </a:bodyPr>
          <a:lstStyle/>
          <a:p>
            <a:pPr marL="0" indent="0">
              <a:tabLst>
                <a:tab pos="3597275" algn="l"/>
              </a:tabLst>
            </a:pPr>
            <a:r>
              <a:rPr lang="en-US" sz="6000" b="1" i="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2E546D"/>
          </a:solidFill>
        </p:spPr>
        <p:txBody>
          <a:bodyPr wrap="square" rtlCol="0" anchor="ctr">
            <a:noAutofit/>
          </a:bodyPr>
          <a:lstStyle/>
          <a:p>
            <a:pPr algn="l"/>
            <a:r>
              <a:rPr lang="en-US" sz="2000" b="1" i="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Go over the steps they already know from this unit, or from relevant prior knowledge.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Practicing the steps they already know together. This should be guided practice.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0" y="221673"/>
            <a:ext cx="12191999"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7"/>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 id="2147484296" r:id="rId13"/>
    <p:sldLayoutId id="2147484297" r:id="rId14"/>
    <p:sldLayoutId id="214748429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8"/>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6" y="714171"/>
            <a:ext cx="8343398" cy="1008103"/>
          </a:xfrm>
        </p:spPr>
        <p:txBody>
          <a:bodyPr/>
          <a:lstStyle/>
          <a:p>
            <a:r>
              <a:rPr lang="en-US" sz="2400" b="0" dirty="0"/>
              <a:t>Unjumble the words using the definition provided</a:t>
            </a:r>
          </a:p>
          <a:p>
            <a:pPr marL="457200" indent="-457200">
              <a:buAutoNum type="arabicPeriod"/>
            </a:pPr>
            <a:r>
              <a:rPr lang="en-US" sz="2400" b="0" dirty="0"/>
              <a:t>ORE</a:t>
            </a:r>
            <a:r>
              <a:rPr lang="en-US" sz="2400" dirty="0"/>
              <a:t>F</a:t>
            </a:r>
            <a:r>
              <a:rPr lang="en-US" sz="2400" b="0" dirty="0"/>
              <a:t>C			a push, pull, or twist</a:t>
            </a:r>
          </a:p>
          <a:p>
            <a:pPr marL="457200" indent="-457200">
              <a:buAutoNum type="arabicPeriod"/>
            </a:pPr>
            <a:endParaRPr lang="en-US" sz="2400" b="0" dirty="0"/>
          </a:p>
          <a:p>
            <a:pPr marL="457200" indent="-457200">
              <a:buAutoNum type="arabicPeriod"/>
            </a:pPr>
            <a:r>
              <a:rPr lang="en-US" sz="2400" b="0" dirty="0"/>
              <a:t>GIN</a:t>
            </a:r>
            <a:r>
              <a:rPr lang="en-US" sz="2400" dirty="0"/>
              <a:t>S</a:t>
            </a:r>
            <a:r>
              <a:rPr lang="en-US" sz="2400" b="0" dirty="0"/>
              <a:t>PR   ENLAAC</a:t>
            </a:r>
            <a:r>
              <a:rPr lang="en-US" sz="2400" dirty="0"/>
              <a:t>B</a:t>
            </a:r>
            <a:r>
              <a:rPr lang="en-US" sz="2400" b="0" dirty="0"/>
              <a:t>	tool used to measure force</a:t>
            </a:r>
          </a:p>
          <a:p>
            <a:pPr marL="457200" indent="-457200">
              <a:buAutoNum type="arabicPeriod"/>
            </a:pPr>
            <a:endParaRPr lang="en-US" sz="2400" b="0" dirty="0"/>
          </a:p>
          <a:p>
            <a:pPr marL="457200" indent="-457200">
              <a:buAutoNum type="arabicPeriod"/>
            </a:pPr>
            <a:r>
              <a:rPr lang="en-US" sz="2400" b="0" dirty="0"/>
              <a:t>TWNEO</a:t>
            </a:r>
            <a:r>
              <a:rPr lang="en-US" sz="2400" dirty="0"/>
              <a:t>N</a:t>
            </a:r>
            <a:r>
              <a:rPr lang="en-US" sz="2400" b="0" dirty="0"/>
              <a:t>			the unit force is measured in</a:t>
            </a:r>
          </a:p>
          <a:p>
            <a:pPr marL="457200" indent="-457200">
              <a:buAutoNum type="arabicPeriod"/>
            </a:pPr>
            <a:endParaRPr lang="en-US" sz="2400" b="0" dirty="0"/>
          </a:p>
          <a:p>
            <a:pPr marL="457200" indent="-457200">
              <a:buAutoNum type="arabicPeriod"/>
            </a:pPr>
            <a:r>
              <a:rPr lang="en-US" sz="2400" b="0" dirty="0"/>
              <a:t>Y</a:t>
            </a:r>
            <a:r>
              <a:rPr lang="en-US" sz="2400" dirty="0"/>
              <a:t>C</a:t>
            </a:r>
            <a:r>
              <a:rPr lang="en-US" sz="2400" b="0" dirty="0"/>
              <a:t>EHMTRIS		what we studied last term</a:t>
            </a:r>
          </a:p>
          <a:p>
            <a:pPr marL="457200" indent="-457200">
              <a:buAutoNum type="arabicPeriod"/>
            </a:pPr>
            <a:endParaRPr lang="en-US" sz="2400" b="0" dirty="0"/>
          </a:p>
          <a:p>
            <a:pPr marL="457200" indent="-457200">
              <a:buAutoNum type="arabicPeriod"/>
            </a:pPr>
            <a:r>
              <a:rPr lang="en-US" sz="2400" b="0" dirty="0"/>
              <a:t>ESTE</a:t>
            </a:r>
            <a:r>
              <a:rPr lang="en-US" sz="2400" dirty="0"/>
              <a:t>H</a:t>
            </a:r>
            <a:r>
              <a:rPr lang="en-US" sz="2400" b="0" dirty="0"/>
              <a:t>POYSH		prediction of what is going on</a:t>
            </a:r>
          </a:p>
          <a:p>
            <a:pPr marL="457200" indent="-457200">
              <a:buAutoNum type="arabicPeriod"/>
            </a:pPr>
            <a:endParaRPr lang="en-US" sz="2400" b="0" dirty="0"/>
          </a:p>
          <a:p>
            <a:pPr marL="457200" indent="-457200">
              <a:buAutoNum type="arabicPeriod"/>
            </a:pPr>
            <a:r>
              <a:rPr lang="en-US" sz="2400" b="0" dirty="0"/>
              <a:t>NT</a:t>
            </a:r>
            <a:r>
              <a:rPr lang="en-US" sz="2400" dirty="0"/>
              <a:t>O</a:t>
            </a:r>
            <a:r>
              <a:rPr lang="en-US" sz="2400" b="0" dirty="0"/>
              <a:t>EARIVBOS		we make these with senses</a:t>
            </a:r>
          </a:p>
        </p:txBody>
      </p:sp>
      <p:pic>
        <p:nvPicPr>
          <p:cNvPr id="2050" name="Picture 2" descr="3,900+ Woman On Playground Slide Stock Photos, Pictures &amp; Royalty-Free  Images - iStock">
            <a:extLst>
              <a:ext uri="{FF2B5EF4-FFF2-40B4-BE49-F238E27FC236}">
                <a16:creationId xmlns:a16="http://schemas.microsoft.com/office/drawing/2014/main" id="{B42907F6-68D1-52A7-5639-D5981015A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6779" y="1075004"/>
            <a:ext cx="2849945" cy="427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68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 Truths &amp; Trash_ S2E3 - Round 1 #shorts">
            <a:hlinkClick r:id="" action="ppaction://media"/>
            <a:extLst>
              <a:ext uri="{FF2B5EF4-FFF2-40B4-BE49-F238E27FC236}">
                <a16:creationId xmlns:a16="http://schemas.microsoft.com/office/drawing/2014/main" id="{A757A68E-CDE1-9A69-0D9E-720140951A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5" y="1977541"/>
            <a:ext cx="2447645" cy="4351369"/>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spTree>
    <p:extLst>
      <p:ext uri="{BB962C8B-B14F-4D97-AF65-F5344CB8AC3E}">
        <p14:creationId xmlns:p14="http://schemas.microsoft.com/office/powerpoint/2010/main" val="13021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GB" dirty="0"/>
              <a:t>Describe forces as “contact” or “non-contact”</a:t>
            </a:r>
          </a:p>
        </p:txBody>
      </p:sp>
      <p:grpSp>
        <p:nvGrpSpPr>
          <p:cNvPr id="6" name="Group 5">
            <a:extLst>
              <a:ext uri="{FF2B5EF4-FFF2-40B4-BE49-F238E27FC236}">
                <a16:creationId xmlns:a16="http://schemas.microsoft.com/office/drawing/2014/main" id="{6B121C7D-7386-6350-DF8D-7FF6945082F9}"/>
              </a:ext>
            </a:extLst>
          </p:cNvPr>
          <p:cNvGrpSpPr/>
          <p:nvPr/>
        </p:nvGrpSpPr>
        <p:grpSpPr>
          <a:xfrm>
            <a:off x="295275" y="1000814"/>
            <a:ext cx="11461161" cy="1249091"/>
            <a:chOff x="417546" y="4118846"/>
            <a:chExt cx="11461161" cy="3091289"/>
          </a:xfrm>
        </p:grpSpPr>
        <p:sp>
          <p:nvSpPr>
            <p:cNvPr id="7" name="Rectangle 6">
              <a:extLst>
                <a:ext uri="{FF2B5EF4-FFF2-40B4-BE49-F238E27FC236}">
                  <a16:creationId xmlns:a16="http://schemas.microsoft.com/office/drawing/2014/main" id="{6170926C-8340-19D6-9D9B-B0CCADE3BFC9}"/>
                </a:ext>
              </a:extLst>
            </p:cNvPr>
            <p:cNvSpPr/>
            <p:nvPr/>
          </p:nvSpPr>
          <p:spPr>
            <a:xfrm>
              <a:off x="419101" y="4130933"/>
              <a:ext cx="11459606" cy="3079202"/>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196E27E4-B459-8749-4725-8E99369F644C}"/>
                </a:ext>
              </a:extLst>
            </p:cNvPr>
            <p:cNvSpPr/>
            <p:nvPr/>
          </p:nvSpPr>
          <p:spPr>
            <a:xfrm>
              <a:off x="417546" y="4118846"/>
              <a:ext cx="530884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FBCA58"/>
                  </a:solidFill>
                </a:rPr>
                <a:t>Watch closely!</a:t>
              </a:r>
              <a:endParaRPr lang="en-AU" sz="2800" b="1" dirty="0">
                <a:solidFill>
                  <a:srgbClr val="FBCA58"/>
                </a:solidFill>
              </a:endParaRPr>
            </a:p>
          </p:txBody>
        </p:sp>
        <p:sp>
          <p:nvSpPr>
            <p:cNvPr id="9" name="TextBox 8">
              <a:extLst>
                <a:ext uri="{FF2B5EF4-FFF2-40B4-BE49-F238E27FC236}">
                  <a16:creationId xmlns:a16="http://schemas.microsoft.com/office/drawing/2014/main" id="{082C8063-D080-5B01-FF11-39BF7176F6EF}"/>
                </a:ext>
              </a:extLst>
            </p:cNvPr>
            <p:cNvSpPr txBox="1"/>
            <p:nvPr/>
          </p:nvSpPr>
          <p:spPr>
            <a:xfrm>
              <a:off x="419100" y="5154266"/>
              <a:ext cx="11459606" cy="2055869"/>
            </a:xfrm>
            <a:prstGeom prst="rect">
              <a:avLst/>
            </a:prstGeom>
            <a:noFill/>
            <a:ln>
              <a:noFill/>
            </a:ln>
          </p:spPr>
          <p:txBody>
            <a:bodyPr wrap="square" rtlCol="0" anchor="t" anchorCtr="0">
              <a:normAutofit/>
            </a:bodyPr>
            <a:lstStyle/>
            <a:p>
              <a:pPr algn="ctr"/>
              <a:r>
                <a:rPr lang="en-US" sz="2400" b="1" dirty="0">
                  <a:latin typeface="Century Gothic" panose="020B0502020202020204" pitchFamily="34" charset="0"/>
                  <a:cs typeface="Futura Medium" panose="020B0602020204020303" pitchFamily="34" charset="-79"/>
                </a:rPr>
                <a:t>Your teacher will play the following – take notes, you will be asked to share at least one thing you learned from the video!</a:t>
              </a:r>
              <a:endParaRPr lang="en-US" sz="2400" dirty="0">
                <a:latin typeface="Century Gothic" panose="020B0502020202020204" pitchFamily="34" charset="0"/>
                <a:cs typeface="Futura Medium" panose="020B0602020204020303" pitchFamily="34" charset="-79"/>
              </a:endParaRPr>
            </a:p>
          </p:txBody>
        </p:sp>
      </p:grpSp>
      <p:pic>
        <p:nvPicPr>
          <p:cNvPr id="3" name="Karen Nyberg Shows How You Wash Hair in Space">
            <a:hlinkClick r:id="" action="ppaction://media"/>
            <a:extLst>
              <a:ext uri="{FF2B5EF4-FFF2-40B4-BE49-F238E27FC236}">
                <a16:creationId xmlns:a16="http://schemas.microsoft.com/office/drawing/2014/main" id="{5A00FE51-9AE1-4F32-0D89-2885E14664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8665" y="2264898"/>
            <a:ext cx="7675933" cy="4318040"/>
          </a:xfrm>
          <a:prstGeom prst="rect">
            <a:avLst/>
          </a:prstGeom>
        </p:spPr>
      </p:pic>
    </p:spTree>
    <p:extLst>
      <p:ext uri="{BB962C8B-B14F-4D97-AF65-F5344CB8AC3E}">
        <p14:creationId xmlns:p14="http://schemas.microsoft.com/office/powerpoint/2010/main" val="27499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2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22C6D7-EF41-691D-1C28-E1771CF81287}"/>
              </a:ext>
            </a:extLst>
          </p:cNvPr>
          <p:cNvSpPr>
            <a:spLocks noGrp="1"/>
          </p:cNvSpPr>
          <p:nvPr>
            <p:ph type="body" sz="quarter" idx="14"/>
          </p:nvPr>
        </p:nvSpPr>
        <p:spPr/>
        <p:txBody>
          <a:bodyPr/>
          <a:lstStyle/>
          <a:p>
            <a:pPr algn="l"/>
            <a:r>
              <a:rPr lang="en-GB" sz="1800" dirty="0"/>
              <a:t>List examples of contact and non-contact forces</a:t>
            </a:r>
          </a:p>
        </p:txBody>
      </p:sp>
      <p:sp>
        <p:nvSpPr>
          <p:cNvPr id="3" name="Text Placeholder 2">
            <a:extLst>
              <a:ext uri="{FF2B5EF4-FFF2-40B4-BE49-F238E27FC236}">
                <a16:creationId xmlns:a16="http://schemas.microsoft.com/office/drawing/2014/main" id="{8FFA20F2-F109-93EA-EFFC-02F065845EF2}"/>
              </a:ext>
            </a:extLst>
          </p:cNvPr>
          <p:cNvSpPr>
            <a:spLocks noGrp="1"/>
          </p:cNvSpPr>
          <p:nvPr>
            <p:ph type="body" sz="quarter" idx="15"/>
          </p:nvPr>
        </p:nvSpPr>
        <p:spPr>
          <a:xfrm>
            <a:off x="397668" y="965946"/>
            <a:ext cx="9282112" cy="1885950"/>
          </a:xfrm>
        </p:spPr>
        <p:txBody>
          <a:bodyPr/>
          <a:lstStyle/>
          <a:p>
            <a:r>
              <a:rPr lang="en-AU" b="0" dirty="0"/>
              <a:t>There are many examples of forces with “names” that we experience in our daily lives. These include:</a:t>
            </a:r>
          </a:p>
          <a:p>
            <a:endParaRPr lang="en-AU" b="0" dirty="0"/>
          </a:p>
          <a:p>
            <a:pPr marL="514350" indent="-514350">
              <a:buFont typeface="+mj-lt"/>
              <a:buAutoNum type="arabicPeriod"/>
            </a:pPr>
            <a:r>
              <a:rPr lang="en-AU" b="0" dirty="0"/>
              <a:t>Buoyancy (allows an object to float on a fluid)</a:t>
            </a:r>
          </a:p>
          <a:p>
            <a:pPr marL="514350" indent="-514350">
              <a:buFont typeface="+mj-lt"/>
              <a:buAutoNum type="arabicPeriod"/>
            </a:pPr>
            <a:r>
              <a:rPr lang="en-AU" b="0" dirty="0"/>
              <a:t>Friction (prevents an object from moving along another object)</a:t>
            </a:r>
          </a:p>
          <a:p>
            <a:pPr marL="514350" indent="-514350">
              <a:buFont typeface="+mj-lt"/>
              <a:buAutoNum type="arabicPeriod"/>
            </a:pPr>
            <a:r>
              <a:rPr lang="en-AU" b="0" dirty="0"/>
              <a:t>Tension (force on a rope when pulled tightly)</a:t>
            </a:r>
          </a:p>
          <a:p>
            <a:pPr marL="514350" indent="-514350">
              <a:buFont typeface="+mj-lt"/>
              <a:buAutoNum type="arabicPeriod"/>
            </a:pPr>
            <a:r>
              <a:rPr lang="en-AU" b="0" dirty="0"/>
              <a:t>Normal (force of the floor pushing up on us)</a:t>
            </a:r>
          </a:p>
          <a:p>
            <a:pPr marL="514350" indent="-514350">
              <a:buFont typeface="+mj-lt"/>
              <a:buAutoNum type="arabicPeriod"/>
            </a:pPr>
            <a:r>
              <a:rPr lang="en-AU" b="0" dirty="0"/>
              <a:t>Gravity (pulls one object towards another)</a:t>
            </a:r>
          </a:p>
          <a:p>
            <a:pPr marL="514350" indent="-514350">
              <a:buFont typeface="+mj-lt"/>
              <a:buAutoNum type="arabicPeriod"/>
            </a:pPr>
            <a:r>
              <a:rPr lang="en-AU" b="0" dirty="0"/>
              <a:t>Electrostatic (force between charged objects)</a:t>
            </a:r>
          </a:p>
          <a:p>
            <a:pPr marL="514350" indent="-514350">
              <a:buFont typeface="+mj-lt"/>
              <a:buAutoNum type="arabicPeriod"/>
            </a:pPr>
            <a:r>
              <a:rPr lang="en-AU" b="0" dirty="0"/>
              <a:t>Magnetic (force between magnets)</a:t>
            </a:r>
          </a:p>
        </p:txBody>
      </p:sp>
    </p:spTree>
    <p:extLst>
      <p:ext uri="{BB962C8B-B14F-4D97-AF65-F5344CB8AC3E}">
        <p14:creationId xmlns:p14="http://schemas.microsoft.com/office/powerpoint/2010/main" val="76061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pPr algn="l"/>
            <a:r>
              <a:rPr lang="en-GB" sz="1800" dirty="0"/>
              <a:t>List examples of contact and non-contact forces</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pPr fontAlgn="base"/>
            <a:r>
              <a:rPr lang="en-GB" b="0" dirty="0"/>
              <a:t>Label each force as contact or non-contact:</a:t>
            </a:r>
          </a:p>
          <a:p>
            <a:pPr fontAlgn="base"/>
            <a:endParaRPr lang="en-GB" b="0" dirty="0"/>
          </a:p>
          <a:p>
            <a:pPr marL="514350" indent="-514350">
              <a:buFont typeface="+mj-lt"/>
              <a:buAutoNum type="arabicPeriod"/>
            </a:pPr>
            <a:r>
              <a:rPr lang="en-AU" b="0" dirty="0"/>
              <a:t>Buoyancy (allows an object to float on a fluid)</a:t>
            </a:r>
          </a:p>
          <a:p>
            <a:pPr marL="514350" indent="-514350">
              <a:buFont typeface="+mj-lt"/>
              <a:buAutoNum type="arabicPeriod"/>
            </a:pPr>
            <a:r>
              <a:rPr lang="en-AU" b="0" dirty="0"/>
              <a:t>Friction (prevents an object from moving along another object)</a:t>
            </a:r>
          </a:p>
          <a:p>
            <a:pPr marL="514350" indent="-514350">
              <a:buFont typeface="+mj-lt"/>
              <a:buAutoNum type="arabicPeriod"/>
            </a:pPr>
            <a:r>
              <a:rPr lang="en-AU" b="0" dirty="0"/>
              <a:t>Magnetic (force between magnets)</a:t>
            </a:r>
          </a:p>
          <a:p>
            <a:pPr marL="514350" indent="-514350">
              <a:buFont typeface="+mj-lt"/>
              <a:buAutoNum type="arabicPeriod"/>
            </a:pPr>
            <a:r>
              <a:rPr lang="en-AU" b="0" dirty="0"/>
              <a:t>Tension (force on a rope when pulled tightly)</a:t>
            </a:r>
          </a:p>
          <a:p>
            <a:pPr marL="514350" indent="-514350">
              <a:buFont typeface="+mj-lt"/>
              <a:buAutoNum type="arabicPeriod"/>
            </a:pPr>
            <a:r>
              <a:rPr lang="en-AU" b="0" dirty="0"/>
              <a:t>Gravity (pulls one object towards another)</a:t>
            </a:r>
          </a:p>
          <a:p>
            <a:pPr marL="514350" indent="-514350">
              <a:buFont typeface="+mj-lt"/>
              <a:buAutoNum type="arabicPeriod"/>
            </a:pPr>
            <a:r>
              <a:rPr lang="en-AU" b="0" dirty="0"/>
              <a:t>Electrostatic (force between charged objects)</a:t>
            </a:r>
          </a:p>
          <a:p>
            <a:pPr marL="514350" indent="-514350">
              <a:buFont typeface="+mj-lt"/>
              <a:buAutoNum type="arabicPeriod"/>
            </a:pPr>
            <a:r>
              <a:rPr lang="en-AU" b="0" dirty="0"/>
              <a:t>Normal (force of the floor pushing up on us)</a:t>
            </a:r>
          </a:p>
        </p:txBody>
      </p:sp>
    </p:spTree>
    <p:extLst>
      <p:ext uri="{BB962C8B-B14F-4D97-AF65-F5344CB8AC3E}">
        <p14:creationId xmlns:p14="http://schemas.microsoft.com/office/powerpoint/2010/main" val="286968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 Truths &amp; Trash_ S2E3 - Round 2 #shorts">
            <a:hlinkClick r:id="" action="ppaction://media"/>
            <a:extLst>
              <a:ext uri="{FF2B5EF4-FFF2-40B4-BE49-F238E27FC236}">
                <a16:creationId xmlns:a16="http://schemas.microsoft.com/office/drawing/2014/main" id="{0E0646C2-16FB-EF61-3F7B-331E426385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80" y="1977541"/>
            <a:ext cx="2447644" cy="4351367"/>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a:t>In this video, two of the facts shown are true, and the other is false. See if you can identify which is which before the end!</a:t>
            </a:r>
          </a:p>
        </p:txBody>
      </p:sp>
    </p:spTree>
    <p:extLst>
      <p:ext uri="{BB962C8B-B14F-4D97-AF65-F5344CB8AC3E}">
        <p14:creationId xmlns:p14="http://schemas.microsoft.com/office/powerpoint/2010/main" val="5667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6CE53-4BEA-7677-8248-6E7A17A0972A}"/>
              </a:ext>
            </a:extLst>
          </p:cNvPr>
          <p:cNvSpPr>
            <a:spLocks noGrp="1"/>
          </p:cNvSpPr>
          <p:nvPr>
            <p:ph type="body" sz="quarter" idx="14"/>
          </p:nvPr>
        </p:nvSpPr>
        <p:spPr/>
        <p:txBody>
          <a:bodyPr/>
          <a:lstStyle/>
          <a:p>
            <a:pPr algn="l"/>
            <a:r>
              <a:rPr lang="en-GB" sz="1800" dirty="0"/>
              <a:t>Explain the impact of contact and non-contact forces</a:t>
            </a:r>
          </a:p>
        </p:txBody>
      </p:sp>
      <p:sp>
        <p:nvSpPr>
          <p:cNvPr id="8" name="Text Placeholder 7">
            <a:extLst>
              <a:ext uri="{FF2B5EF4-FFF2-40B4-BE49-F238E27FC236}">
                <a16:creationId xmlns:a16="http://schemas.microsoft.com/office/drawing/2014/main" id="{F8B0AEE0-BDCC-277C-0B4E-37F065402B63}"/>
              </a:ext>
            </a:extLst>
          </p:cNvPr>
          <p:cNvSpPr>
            <a:spLocks noGrp="1"/>
          </p:cNvSpPr>
          <p:nvPr>
            <p:ph type="body" sz="quarter" idx="15"/>
          </p:nvPr>
        </p:nvSpPr>
        <p:spPr>
          <a:xfrm>
            <a:off x="397669" y="1002771"/>
            <a:ext cx="11447586" cy="2743200"/>
          </a:xfrm>
        </p:spPr>
        <p:txBody>
          <a:bodyPr/>
          <a:lstStyle/>
          <a:p>
            <a:r>
              <a:rPr lang="en-US" sz="2800" dirty="0">
                <a:latin typeface="+mj-lt"/>
                <a:ea typeface="Verdana" panose="020B0604030504040204" pitchFamily="34" charset="0"/>
              </a:rPr>
              <a:t>Answer the following questions in your book.</a:t>
            </a:r>
          </a:p>
          <a:p>
            <a:endParaRPr lang="en-US" dirty="0">
              <a:latin typeface="+mj-lt"/>
              <a:ea typeface="Verdana" panose="020B0604030504040204" pitchFamily="34" charset="0"/>
            </a:endParaRPr>
          </a:p>
          <a:p>
            <a:pPr marL="628650" lvl="0" indent="-514350" algn="l" rtl="0">
              <a:spcBef>
                <a:spcPts val="0"/>
              </a:spcBef>
              <a:spcAft>
                <a:spcPts val="0"/>
              </a:spcAft>
              <a:buSzPts val="1800"/>
              <a:buFont typeface="+mj-lt"/>
              <a:buAutoNum type="arabicPeriod"/>
            </a:pPr>
            <a:r>
              <a:rPr lang="en-GB" b="0" dirty="0"/>
              <a:t>A diver springs off of a board, lands in the pool, then floats to the top. What forces are they likely to experience at each stage?</a:t>
            </a:r>
          </a:p>
          <a:p>
            <a:pPr marL="628650" lvl="0" indent="-514350" algn="l" rtl="0">
              <a:spcBef>
                <a:spcPts val="0"/>
              </a:spcBef>
              <a:spcAft>
                <a:spcPts val="0"/>
              </a:spcAft>
              <a:buSzPts val="1800"/>
              <a:buFont typeface="+mj-lt"/>
              <a:buAutoNum type="arabicPeriod"/>
            </a:pPr>
            <a:endParaRPr lang="en-GB" b="0" dirty="0"/>
          </a:p>
          <a:p>
            <a:pPr marL="628650" lvl="0" indent="-514350" algn="l" rtl="0">
              <a:spcBef>
                <a:spcPts val="0"/>
              </a:spcBef>
              <a:spcAft>
                <a:spcPts val="0"/>
              </a:spcAft>
              <a:buSzPts val="1800"/>
              <a:buFont typeface="+mj-lt"/>
              <a:buAutoNum type="arabicPeriod"/>
            </a:pPr>
            <a:r>
              <a:rPr lang="en-GB" b="0" dirty="0"/>
              <a:t>You slide a book across a table, and it eventually comes to a stop.</a:t>
            </a:r>
          </a:p>
          <a:p>
            <a:pPr marL="1314450" lvl="1" indent="-514350">
              <a:spcBef>
                <a:spcPts val="0"/>
              </a:spcBef>
              <a:buSzPts val="1800"/>
              <a:buFont typeface="+mj-lt"/>
              <a:buAutoNum type="alphaLcParenR"/>
            </a:pPr>
            <a:r>
              <a:rPr lang="en-GB" dirty="0"/>
              <a:t>What contact force causes it to slow down?</a:t>
            </a:r>
          </a:p>
          <a:p>
            <a:pPr marL="1314450" lvl="1" indent="-514350">
              <a:spcBef>
                <a:spcPts val="0"/>
              </a:spcBef>
              <a:buSzPts val="1800"/>
              <a:buFont typeface="+mj-lt"/>
              <a:buAutoNum type="alphaLcParenR"/>
            </a:pPr>
            <a:r>
              <a:rPr lang="en-GB" dirty="0"/>
              <a:t>What force prevents the book from falling through the table?</a:t>
            </a:r>
          </a:p>
          <a:p>
            <a:pPr marL="1314450" lvl="1" indent="-514350">
              <a:spcBef>
                <a:spcPts val="0"/>
              </a:spcBef>
              <a:buSzPts val="1800"/>
              <a:buFont typeface="+mj-lt"/>
              <a:buAutoNum type="alphaLcParenR"/>
            </a:pPr>
            <a:endParaRPr lang="en-GB" dirty="0"/>
          </a:p>
          <a:p>
            <a:pPr marL="628650" indent="-514350">
              <a:spcBef>
                <a:spcPts val="0"/>
              </a:spcBef>
              <a:buSzPts val="1800"/>
              <a:buFont typeface="+mj-lt"/>
              <a:buAutoNum type="arabicPeriod"/>
            </a:pPr>
            <a:r>
              <a:rPr lang="en-GB" b="0" dirty="0"/>
              <a:t>Draw a balloon being held against the ceiling without being tied. Label all the contact and non-contact forces acting on the balloon.</a:t>
            </a:r>
          </a:p>
        </p:txBody>
      </p:sp>
      <p:sp>
        <p:nvSpPr>
          <p:cNvPr id="5" name="Rectangle 1">
            <a:extLst>
              <a:ext uri="{FF2B5EF4-FFF2-40B4-BE49-F238E27FC236}">
                <a16:creationId xmlns:a16="http://schemas.microsoft.com/office/drawing/2014/main" id="{52CAB0D3-5802-E0E5-D3F6-A693108A1E91}"/>
              </a:ext>
            </a:extLst>
          </p:cNvPr>
          <p:cNvSpPr>
            <a:spLocks noChangeArrowheads="1"/>
          </p:cNvSpPr>
          <p:nvPr/>
        </p:nvSpPr>
        <p:spPr bwMode="auto">
          <a:xfrm>
            <a:off x="3924300" y="2720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1778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Contact and Non-contact Forces</a:t>
            </a:r>
          </a:p>
        </p:txBody>
      </p:sp>
      <p:sp>
        <p:nvSpPr>
          <p:cNvPr id="11" name="Text Placeholder 2">
            <a:extLst>
              <a:ext uri="{FF2B5EF4-FFF2-40B4-BE49-F238E27FC236}">
                <a16:creationId xmlns:a16="http://schemas.microsoft.com/office/drawing/2014/main" id="{DD08EF0F-E2F5-7121-1A1B-F35D515B3D5F}"/>
              </a:ext>
            </a:extLst>
          </p:cNvPr>
          <p:cNvSpPr>
            <a:spLocks noGrp="1"/>
          </p:cNvSpPr>
          <p:nvPr>
            <p:ph type="body" sz="quarter" idx="15"/>
          </p:nvPr>
        </p:nvSpPr>
        <p:spPr>
          <a:xfrm>
            <a:off x="397668" y="965946"/>
            <a:ext cx="9077325" cy="1885950"/>
          </a:xfrm>
        </p:spPr>
        <p:txBody>
          <a:bodyPr/>
          <a:lstStyle/>
          <a:p>
            <a:pPr algn="l" rtl="0" fontAlgn="base"/>
            <a:r>
              <a:rPr lang="en-GB" b="0" dirty="0"/>
              <a:t>A force is a push, pull or twist created when two objects interact.</a:t>
            </a:r>
            <a:r>
              <a:rPr lang="en-US" b="0" dirty="0"/>
              <a:t>​</a:t>
            </a:r>
          </a:p>
          <a:p>
            <a:pPr algn="l" rtl="0" fontAlgn="base"/>
            <a:endParaRPr lang="en-US" b="0" dirty="0"/>
          </a:p>
          <a:p>
            <a:pPr algn="l" rtl="0" fontAlgn="base"/>
            <a:r>
              <a:rPr lang="en-GB" b="0" dirty="0"/>
              <a:t>All forces (interactions) between objects can be placed into two groups:</a:t>
            </a:r>
          </a:p>
          <a:p>
            <a:pPr algn="l" rtl="0" fontAlgn="base"/>
            <a:endParaRPr lang="en-GB" b="0" dirty="0"/>
          </a:p>
          <a:p>
            <a:pPr marL="514350" indent="-514350" algn="l" rtl="0" fontAlgn="base">
              <a:buFont typeface="+mj-lt"/>
              <a:buAutoNum type="arabicPeriod"/>
            </a:pPr>
            <a:r>
              <a:rPr lang="en-GB" b="0" dirty="0"/>
              <a:t>Contact Forces</a:t>
            </a:r>
          </a:p>
          <a:p>
            <a:pPr marL="514350" indent="-514350" algn="l" rtl="0" fontAlgn="base">
              <a:buFont typeface="+mj-lt"/>
              <a:buAutoNum type="arabicPeriod"/>
            </a:pPr>
            <a:endParaRPr lang="en-GB" b="0" dirty="0"/>
          </a:p>
          <a:p>
            <a:pPr marL="514350" indent="-514350" algn="l" rtl="0" fontAlgn="base">
              <a:buFont typeface="+mj-lt"/>
              <a:buAutoNum type="arabicPeriod"/>
            </a:pPr>
            <a:r>
              <a:rPr lang="en-GB" b="0" dirty="0"/>
              <a:t>Non-contact Forces</a:t>
            </a:r>
            <a:endParaRPr lang="en-US" b="0" dirty="0"/>
          </a:p>
        </p:txBody>
      </p:sp>
      <p:pic>
        <p:nvPicPr>
          <p:cNvPr id="12" name="Picture 4">
            <a:extLst>
              <a:ext uri="{FF2B5EF4-FFF2-40B4-BE49-F238E27FC236}">
                <a16:creationId xmlns:a16="http://schemas.microsoft.com/office/drawing/2014/main" id="{12A1A7C9-8D23-5B31-95A1-6B8760A66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023" y="989756"/>
            <a:ext cx="2707949" cy="15383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65261915-2310-C14D-033C-61748712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0023" y="3130645"/>
            <a:ext cx="2707949" cy="23431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7A0ADFAC-F9AC-D18F-EC63-0E3258857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8633" y="3755017"/>
            <a:ext cx="1164558" cy="1094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126DBC0C-4B98-198D-52D5-831318B82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9155" y="3755017"/>
            <a:ext cx="762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a:extLst>
              <a:ext uri="{FF2B5EF4-FFF2-40B4-BE49-F238E27FC236}">
                <a16:creationId xmlns:a16="http://schemas.microsoft.com/office/drawing/2014/main" id="{2DF7A608-DA4E-04DA-3831-17D67DA3F1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0205" y="4106956"/>
            <a:ext cx="11334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9876E79A-3F83-74D6-AA63-D05D90E080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1505" y="5249022"/>
            <a:ext cx="10096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284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7B9D4-1F28-34F1-395C-FCDE6CBBAE80}"/>
              </a:ext>
            </a:extLst>
          </p:cNvPr>
          <p:cNvSpPr>
            <a:spLocks noGrp="1"/>
          </p:cNvSpPr>
          <p:nvPr>
            <p:ph type="body" sz="quarter" idx="14"/>
          </p:nvPr>
        </p:nvSpPr>
        <p:spPr/>
        <p:txBody>
          <a:bodyPr/>
          <a:lstStyle/>
          <a:p>
            <a:r>
              <a:rPr lang="en-AU" dirty="0"/>
              <a:t>Contact and Non-contact Forces</a:t>
            </a:r>
          </a:p>
        </p:txBody>
      </p:sp>
      <p:sp>
        <p:nvSpPr>
          <p:cNvPr id="3" name="Text Placeholder 2">
            <a:extLst>
              <a:ext uri="{FF2B5EF4-FFF2-40B4-BE49-F238E27FC236}">
                <a16:creationId xmlns:a16="http://schemas.microsoft.com/office/drawing/2014/main" id="{70924D5F-0D1D-AD19-560A-187920D916C7}"/>
              </a:ext>
            </a:extLst>
          </p:cNvPr>
          <p:cNvSpPr>
            <a:spLocks noGrp="1"/>
          </p:cNvSpPr>
          <p:nvPr>
            <p:ph type="body" sz="quarter" idx="15"/>
          </p:nvPr>
        </p:nvSpPr>
        <p:spPr>
          <a:xfrm>
            <a:off x="397668" y="991704"/>
            <a:ext cx="6658225" cy="1971676"/>
          </a:xfrm>
        </p:spPr>
        <p:txBody>
          <a:bodyPr/>
          <a:lstStyle/>
          <a:p>
            <a:pPr algn="l" rtl="0" fontAlgn="base"/>
            <a:r>
              <a:rPr lang="en-GB" b="0" dirty="0"/>
              <a:t>Understanding forces allows us to understand why something will move or stay still. </a:t>
            </a:r>
            <a:r>
              <a:rPr lang="en-US" b="0" dirty="0"/>
              <a:t>​</a:t>
            </a:r>
          </a:p>
          <a:p>
            <a:pPr algn="l" rtl="0" fontAlgn="base"/>
            <a:r>
              <a:rPr lang="en-GB" b="0" dirty="0"/>
              <a:t>For example, the non-contact force of gravity affects our whole planet.</a:t>
            </a:r>
            <a:r>
              <a:rPr lang="en-US" b="0" dirty="0"/>
              <a:t>​</a:t>
            </a:r>
          </a:p>
          <a:p>
            <a:pPr algn="l" rtl="0" fontAlgn="base"/>
            <a:r>
              <a:rPr lang="en-GB" b="0" dirty="0"/>
              <a:t>Our better understanding of forces has led to many scientific advancements. </a:t>
            </a:r>
            <a:r>
              <a:rPr lang="en-US" b="0" dirty="0"/>
              <a:t>​</a:t>
            </a:r>
          </a:p>
          <a:p>
            <a:pPr algn="l" rtl="0" fontAlgn="base"/>
            <a:r>
              <a:rPr lang="en-GB" b="0" dirty="0"/>
              <a:t>This includes astronomers using their understanding of forces to launch satellites, and maintain their movement in space.</a:t>
            </a:r>
            <a:r>
              <a:rPr lang="en-US" b="0" dirty="0"/>
              <a:t>​</a:t>
            </a:r>
          </a:p>
        </p:txBody>
      </p:sp>
      <p:pic>
        <p:nvPicPr>
          <p:cNvPr id="1028" name="Picture 4">
            <a:extLst>
              <a:ext uri="{FF2B5EF4-FFF2-40B4-BE49-F238E27FC236}">
                <a16:creationId xmlns:a16="http://schemas.microsoft.com/office/drawing/2014/main" id="{048DB87E-CAE1-4E39-FFFC-BF5DCA4DD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7825" y="3294529"/>
            <a:ext cx="4413911" cy="249481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DCFA7BBB-7E5E-AF52-6B69-D3A426226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412" y="732474"/>
            <a:ext cx="4412324" cy="249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84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Types of Forces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GB" b="0" dirty="0"/>
              <a:t>Identify common contact forces including friction, tension, and the normal force</a:t>
            </a:r>
          </a:p>
          <a:p>
            <a:pPr marL="457200" indent="-457200" algn="l">
              <a:buFont typeface="Arial" panose="020B0604020202020204" pitchFamily="34" charset="0"/>
              <a:buChar char="•"/>
            </a:pPr>
            <a:r>
              <a:rPr lang="en-GB" b="0" dirty="0"/>
              <a:t>Identify common non-contact forces, including gravity, magnetic, and electrostatic forces</a:t>
            </a:r>
          </a:p>
        </p:txBody>
      </p:sp>
    </p:spTree>
    <p:extLst>
      <p:ext uri="{BB962C8B-B14F-4D97-AF65-F5344CB8AC3E}">
        <p14:creationId xmlns:p14="http://schemas.microsoft.com/office/powerpoint/2010/main" val="3191583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AB159-AFCB-CD4C-DC72-1356AE65FA99}"/>
              </a:ext>
            </a:extLst>
          </p:cNvPr>
          <p:cNvSpPr>
            <a:spLocks noGrp="1"/>
          </p:cNvSpPr>
          <p:nvPr>
            <p:ph type="body" sz="quarter" idx="10"/>
          </p:nvPr>
        </p:nvSpPr>
        <p:spPr/>
        <p:txBody>
          <a:bodyPr/>
          <a:lstStyle/>
          <a:p>
            <a:r>
              <a:rPr lang="en-AU"/>
              <a:t>Observation</a:t>
            </a:r>
          </a:p>
        </p:txBody>
      </p:sp>
      <p:sp>
        <p:nvSpPr>
          <p:cNvPr id="3" name="Text Placeholder 2">
            <a:extLst>
              <a:ext uri="{FF2B5EF4-FFF2-40B4-BE49-F238E27FC236}">
                <a16:creationId xmlns:a16="http://schemas.microsoft.com/office/drawing/2014/main" id="{49D50542-513B-7AAD-460D-DF36664E64ED}"/>
              </a:ext>
            </a:extLst>
          </p:cNvPr>
          <p:cNvSpPr>
            <a:spLocks noGrp="1"/>
          </p:cNvSpPr>
          <p:nvPr>
            <p:ph type="body" sz="quarter" idx="11"/>
          </p:nvPr>
        </p:nvSpPr>
        <p:spPr/>
        <p:txBody>
          <a:bodyPr/>
          <a:lstStyle/>
          <a:p>
            <a:r>
              <a:rPr lang="en-AU"/>
              <a:t>Using our senses</a:t>
            </a:r>
          </a:p>
        </p:txBody>
      </p:sp>
      <p:sp>
        <p:nvSpPr>
          <p:cNvPr id="4" name="Text Placeholder 3">
            <a:extLst>
              <a:ext uri="{FF2B5EF4-FFF2-40B4-BE49-F238E27FC236}">
                <a16:creationId xmlns:a16="http://schemas.microsoft.com/office/drawing/2014/main" id="{649BDE25-1EC7-F0DA-D69E-A859141DB242}"/>
              </a:ext>
            </a:extLst>
          </p:cNvPr>
          <p:cNvSpPr>
            <a:spLocks noGrp="1"/>
          </p:cNvSpPr>
          <p:nvPr>
            <p:ph type="body" sz="quarter" idx="12"/>
          </p:nvPr>
        </p:nvSpPr>
        <p:spPr/>
        <p:txBody>
          <a:bodyPr/>
          <a:lstStyle/>
          <a:p>
            <a:r>
              <a:rPr lang="en-AU"/>
              <a:t>Inference</a:t>
            </a:r>
          </a:p>
        </p:txBody>
      </p:sp>
      <p:sp>
        <p:nvSpPr>
          <p:cNvPr id="5" name="Text Placeholder 4">
            <a:extLst>
              <a:ext uri="{FF2B5EF4-FFF2-40B4-BE49-F238E27FC236}">
                <a16:creationId xmlns:a16="http://schemas.microsoft.com/office/drawing/2014/main" id="{4EE66D87-D2BB-620E-FACF-AC0371DAADB7}"/>
              </a:ext>
            </a:extLst>
          </p:cNvPr>
          <p:cNvSpPr>
            <a:spLocks noGrp="1"/>
          </p:cNvSpPr>
          <p:nvPr>
            <p:ph type="body" sz="quarter" idx="13"/>
          </p:nvPr>
        </p:nvSpPr>
        <p:spPr/>
        <p:txBody>
          <a:bodyPr>
            <a:normAutofit fontScale="77500" lnSpcReduction="20000"/>
          </a:bodyPr>
          <a:lstStyle/>
          <a:p>
            <a:r>
              <a:rPr lang="en-AU"/>
              <a:t>What we think is happening</a:t>
            </a:r>
          </a:p>
        </p:txBody>
      </p:sp>
      <p:sp>
        <p:nvSpPr>
          <p:cNvPr id="6" name="Text Placeholder 5">
            <a:extLst>
              <a:ext uri="{FF2B5EF4-FFF2-40B4-BE49-F238E27FC236}">
                <a16:creationId xmlns:a16="http://schemas.microsoft.com/office/drawing/2014/main" id="{E8F39A1D-815C-9A44-CF80-9C594F67C491}"/>
              </a:ext>
            </a:extLst>
          </p:cNvPr>
          <p:cNvSpPr>
            <a:spLocks noGrp="1"/>
          </p:cNvSpPr>
          <p:nvPr>
            <p:ph type="body" sz="quarter" idx="14"/>
          </p:nvPr>
        </p:nvSpPr>
        <p:spPr/>
        <p:txBody>
          <a:bodyPr>
            <a:normAutofit fontScale="77500" lnSpcReduction="20000"/>
          </a:bodyPr>
          <a:lstStyle/>
          <a:p>
            <a:r>
              <a:rPr lang="en-AU" dirty="0"/>
              <a:t>Independent Variable</a:t>
            </a:r>
          </a:p>
        </p:txBody>
      </p:sp>
      <p:sp>
        <p:nvSpPr>
          <p:cNvPr id="7" name="Text Placeholder 6">
            <a:extLst>
              <a:ext uri="{FF2B5EF4-FFF2-40B4-BE49-F238E27FC236}">
                <a16:creationId xmlns:a16="http://schemas.microsoft.com/office/drawing/2014/main" id="{1042407C-D060-943C-483D-FC206F7CE757}"/>
              </a:ext>
            </a:extLst>
          </p:cNvPr>
          <p:cNvSpPr>
            <a:spLocks noGrp="1"/>
          </p:cNvSpPr>
          <p:nvPr>
            <p:ph type="body" sz="quarter" idx="15"/>
          </p:nvPr>
        </p:nvSpPr>
        <p:spPr/>
        <p:txBody>
          <a:bodyPr>
            <a:normAutofit fontScale="77500" lnSpcReduction="20000"/>
          </a:bodyPr>
          <a:lstStyle/>
          <a:p>
            <a:r>
              <a:rPr lang="en-AU" dirty="0"/>
              <a:t>What is purposefully changed</a:t>
            </a:r>
          </a:p>
        </p:txBody>
      </p:sp>
      <p:sp>
        <p:nvSpPr>
          <p:cNvPr id="8" name="Text Placeholder 7">
            <a:extLst>
              <a:ext uri="{FF2B5EF4-FFF2-40B4-BE49-F238E27FC236}">
                <a16:creationId xmlns:a16="http://schemas.microsoft.com/office/drawing/2014/main" id="{86C257D7-4D89-D37D-A5F4-43CDCD1AE3B6}"/>
              </a:ext>
            </a:extLst>
          </p:cNvPr>
          <p:cNvSpPr>
            <a:spLocks noGrp="1"/>
          </p:cNvSpPr>
          <p:nvPr>
            <p:ph type="body" sz="quarter" idx="16"/>
          </p:nvPr>
        </p:nvSpPr>
        <p:spPr/>
        <p:txBody>
          <a:bodyPr>
            <a:normAutofit fontScale="77500" lnSpcReduction="20000"/>
          </a:bodyPr>
          <a:lstStyle/>
          <a:p>
            <a:r>
              <a:rPr lang="en-AU" dirty="0"/>
              <a:t>Dependent Variable</a:t>
            </a:r>
          </a:p>
        </p:txBody>
      </p:sp>
      <p:sp>
        <p:nvSpPr>
          <p:cNvPr id="9" name="Text Placeholder 8">
            <a:extLst>
              <a:ext uri="{FF2B5EF4-FFF2-40B4-BE49-F238E27FC236}">
                <a16:creationId xmlns:a16="http://schemas.microsoft.com/office/drawing/2014/main" id="{818B831E-24C8-EDD2-E566-0BAD506705F9}"/>
              </a:ext>
            </a:extLst>
          </p:cNvPr>
          <p:cNvSpPr>
            <a:spLocks noGrp="1"/>
          </p:cNvSpPr>
          <p:nvPr>
            <p:ph type="body" sz="quarter" idx="17"/>
          </p:nvPr>
        </p:nvSpPr>
        <p:spPr/>
        <p:txBody>
          <a:bodyPr>
            <a:normAutofit fontScale="92500"/>
          </a:bodyPr>
          <a:lstStyle/>
          <a:p>
            <a:r>
              <a:rPr lang="en-AU" dirty="0"/>
              <a:t>What is measured</a:t>
            </a:r>
          </a:p>
        </p:txBody>
      </p:sp>
      <p:sp>
        <p:nvSpPr>
          <p:cNvPr id="10" name="Text Placeholder 9">
            <a:extLst>
              <a:ext uri="{FF2B5EF4-FFF2-40B4-BE49-F238E27FC236}">
                <a16:creationId xmlns:a16="http://schemas.microsoft.com/office/drawing/2014/main" id="{C41C1C59-8AC4-48F1-24F6-E01553E1D45B}"/>
              </a:ext>
            </a:extLst>
          </p:cNvPr>
          <p:cNvSpPr>
            <a:spLocks noGrp="1"/>
          </p:cNvSpPr>
          <p:nvPr>
            <p:ph type="body" sz="quarter" idx="18"/>
          </p:nvPr>
        </p:nvSpPr>
        <p:spPr/>
        <p:txBody>
          <a:bodyPr>
            <a:normAutofit fontScale="77500" lnSpcReduction="20000"/>
          </a:bodyPr>
          <a:lstStyle/>
          <a:p>
            <a:r>
              <a:rPr lang="en-AU" dirty="0"/>
              <a:t>Controlled Variable</a:t>
            </a:r>
          </a:p>
        </p:txBody>
      </p:sp>
      <p:sp>
        <p:nvSpPr>
          <p:cNvPr id="11" name="Text Placeholder 10">
            <a:extLst>
              <a:ext uri="{FF2B5EF4-FFF2-40B4-BE49-F238E27FC236}">
                <a16:creationId xmlns:a16="http://schemas.microsoft.com/office/drawing/2014/main" id="{274E9D3C-DB64-AEC7-3C66-2F482EE03361}"/>
              </a:ext>
            </a:extLst>
          </p:cNvPr>
          <p:cNvSpPr>
            <a:spLocks noGrp="1"/>
          </p:cNvSpPr>
          <p:nvPr>
            <p:ph type="body" sz="quarter" idx="19"/>
          </p:nvPr>
        </p:nvSpPr>
        <p:spPr/>
        <p:txBody>
          <a:bodyPr>
            <a:normAutofit fontScale="77500" lnSpcReduction="20000"/>
          </a:bodyPr>
          <a:lstStyle/>
          <a:p>
            <a:r>
              <a:rPr lang="en-AU" dirty="0"/>
              <a:t>What is kept the same</a:t>
            </a:r>
          </a:p>
        </p:txBody>
      </p:sp>
    </p:spTree>
    <p:extLst>
      <p:ext uri="{BB962C8B-B14F-4D97-AF65-F5344CB8AC3E}">
        <p14:creationId xmlns:p14="http://schemas.microsoft.com/office/powerpoint/2010/main" val="538479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0"/>
          </p:nvPr>
        </p:nvSpPr>
        <p:spPr/>
        <p:txBody>
          <a:bodyPr/>
          <a:lstStyle/>
          <a:p>
            <a:r>
              <a:rPr lang="en-GB" dirty="0"/>
              <a:t>For each picture, describe what the force is doing.</a:t>
            </a:r>
          </a:p>
        </p:txBody>
      </p:sp>
      <p:pic>
        <p:nvPicPr>
          <p:cNvPr id="21" name="Google Shape;283;p39">
            <a:extLst>
              <a:ext uri="{FF2B5EF4-FFF2-40B4-BE49-F238E27FC236}">
                <a16:creationId xmlns:a16="http://schemas.microsoft.com/office/drawing/2014/main" id="{1EC247E9-22E6-1549-FDA2-9C47641BD2E6}"/>
              </a:ext>
            </a:extLst>
          </p:cNvPr>
          <p:cNvPicPr preferRelativeResize="0"/>
          <p:nvPr/>
        </p:nvPicPr>
        <p:blipFill rotWithShape="1">
          <a:blip r:embed="rId2">
            <a:alphaModFix/>
          </a:blip>
          <a:srcRect/>
          <a:stretch/>
        </p:blipFill>
        <p:spPr>
          <a:xfrm>
            <a:off x="478038" y="1782636"/>
            <a:ext cx="3019048" cy="2504284"/>
          </a:xfrm>
          <a:prstGeom prst="rect">
            <a:avLst/>
          </a:prstGeom>
          <a:noFill/>
          <a:ln>
            <a:noFill/>
          </a:ln>
        </p:spPr>
      </p:pic>
      <p:pic>
        <p:nvPicPr>
          <p:cNvPr id="22" name="Google Shape;284;p39">
            <a:extLst>
              <a:ext uri="{FF2B5EF4-FFF2-40B4-BE49-F238E27FC236}">
                <a16:creationId xmlns:a16="http://schemas.microsoft.com/office/drawing/2014/main" id="{5A429263-B983-3E7D-C3CD-147814123575}"/>
              </a:ext>
            </a:extLst>
          </p:cNvPr>
          <p:cNvPicPr preferRelativeResize="0"/>
          <p:nvPr/>
        </p:nvPicPr>
        <p:blipFill rotWithShape="1">
          <a:blip r:embed="rId3">
            <a:alphaModFix/>
          </a:blip>
          <a:srcRect/>
          <a:stretch/>
        </p:blipFill>
        <p:spPr>
          <a:xfrm>
            <a:off x="2519533" y="3848627"/>
            <a:ext cx="3105781" cy="2542497"/>
          </a:xfrm>
          <a:prstGeom prst="rect">
            <a:avLst/>
          </a:prstGeom>
          <a:noFill/>
          <a:ln>
            <a:noFill/>
          </a:ln>
        </p:spPr>
      </p:pic>
      <p:pic>
        <p:nvPicPr>
          <p:cNvPr id="23" name="Google Shape;285;p39">
            <a:extLst>
              <a:ext uri="{FF2B5EF4-FFF2-40B4-BE49-F238E27FC236}">
                <a16:creationId xmlns:a16="http://schemas.microsoft.com/office/drawing/2014/main" id="{5FEA999A-5980-B2F3-3F3A-BC005B0A3130}"/>
              </a:ext>
            </a:extLst>
          </p:cNvPr>
          <p:cNvPicPr preferRelativeResize="0"/>
          <p:nvPr/>
        </p:nvPicPr>
        <p:blipFill rotWithShape="1">
          <a:blip r:embed="rId4">
            <a:alphaModFix/>
          </a:blip>
          <a:srcRect/>
          <a:stretch/>
        </p:blipFill>
        <p:spPr>
          <a:xfrm>
            <a:off x="4707524" y="1782636"/>
            <a:ext cx="2929705" cy="2504284"/>
          </a:xfrm>
          <a:prstGeom prst="rect">
            <a:avLst/>
          </a:prstGeom>
          <a:noFill/>
          <a:ln>
            <a:noFill/>
          </a:ln>
        </p:spPr>
      </p:pic>
      <p:pic>
        <p:nvPicPr>
          <p:cNvPr id="24" name="Google Shape;286;p39">
            <a:extLst>
              <a:ext uri="{FF2B5EF4-FFF2-40B4-BE49-F238E27FC236}">
                <a16:creationId xmlns:a16="http://schemas.microsoft.com/office/drawing/2014/main" id="{A3317DA9-1C85-1233-E6FD-EB13A6B3A33C}"/>
              </a:ext>
            </a:extLst>
          </p:cNvPr>
          <p:cNvPicPr preferRelativeResize="0"/>
          <p:nvPr/>
        </p:nvPicPr>
        <p:blipFill rotWithShape="1">
          <a:blip r:embed="rId5">
            <a:alphaModFix/>
          </a:blip>
          <a:srcRect/>
          <a:stretch/>
        </p:blipFill>
        <p:spPr>
          <a:xfrm>
            <a:off x="7139389" y="4086357"/>
            <a:ext cx="3105781" cy="2505330"/>
          </a:xfrm>
          <a:prstGeom prst="rect">
            <a:avLst/>
          </a:prstGeom>
          <a:noFill/>
          <a:ln>
            <a:noFill/>
          </a:ln>
        </p:spPr>
      </p:pic>
      <p:pic>
        <p:nvPicPr>
          <p:cNvPr id="25" name="Google Shape;287;p39">
            <a:extLst>
              <a:ext uri="{FF2B5EF4-FFF2-40B4-BE49-F238E27FC236}">
                <a16:creationId xmlns:a16="http://schemas.microsoft.com/office/drawing/2014/main" id="{06F5097B-479D-FAD4-9E68-18C40DB57C59}"/>
              </a:ext>
            </a:extLst>
          </p:cNvPr>
          <p:cNvPicPr preferRelativeResize="0"/>
          <p:nvPr/>
        </p:nvPicPr>
        <p:blipFill>
          <a:blip r:embed="rId6">
            <a:alphaModFix/>
          </a:blip>
          <a:stretch>
            <a:fillRect/>
          </a:stretch>
        </p:blipFill>
        <p:spPr>
          <a:xfrm>
            <a:off x="7929618" y="1759543"/>
            <a:ext cx="4181431" cy="2050792"/>
          </a:xfrm>
          <a:prstGeom prst="rect">
            <a:avLst/>
          </a:prstGeom>
          <a:noFill/>
          <a:ln>
            <a:noFill/>
          </a:ln>
        </p:spPr>
      </p:pic>
    </p:spTree>
    <p:extLst>
      <p:ext uri="{BB962C8B-B14F-4D97-AF65-F5344CB8AC3E}">
        <p14:creationId xmlns:p14="http://schemas.microsoft.com/office/powerpoint/2010/main" val="83378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0"/>
          </p:nvPr>
        </p:nvSpPr>
        <p:spPr/>
        <p:txBody>
          <a:bodyPr>
            <a:noAutofit/>
          </a:bodyPr>
          <a:lstStyle/>
          <a:p>
            <a:r>
              <a:rPr lang="en-AU" sz="2400" b="0" dirty="0"/>
              <a:t>Two students were interested in learning if coffee stays hotter for longer if you use a plastic cup or paper cup. For this experiment:</a:t>
            </a:r>
          </a:p>
          <a:p>
            <a:endParaRPr lang="en-AU" sz="2400" b="0" dirty="0"/>
          </a:p>
          <a:p>
            <a:pPr marL="457200" indent="-457200">
              <a:buAutoNum type="arabicPeriod"/>
            </a:pPr>
            <a:r>
              <a:rPr lang="en-AU" sz="2400" b="0" dirty="0"/>
              <a:t>Independent variable</a:t>
            </a:r>
          </a:p>
          <a:p>
            <a:r>
              <a:rPr lang="en-AU" sz="2400" b="0" dirty="0">
                <a:solidFill>
                  <a:srgbClr val="00B050"/>
                </a:solidFill>
              </a:rPr>
              <a:t>	The cup’s material</a:t>
            </a:r>
          </a:p>
          <a:p>
            <a:pPr marL="457200" indent="-457200">
              <a:buFont typeface="+mj-lt"/>
              <a:buAutoNum type="arabicPeriod" startAt="2"/>
            </a:pPr>
            <a:r>
              <a:rPr lang="en-AU" sz="2400" b="0" dirty="0"/>
              <a:t>Dependent variable</a:t>
            </a:r>
          </a:p>
          <a:p>
            <a:r>
              <a:rPr lang="en-AU" sz="2400" b="0" dirty="0">
                <a:solidFill>
                  <a:srgbClr val="00B050"/>
                </a:solidFill>
              </a:rPr>
              <a:t>	The coffee temperature</a:t>
            </a:r>
          </a:p>
          <a:p>
            <a:pPr marL="457200" indent="-457200">
              <a:buFont typeface="+mj-lt"/>
              <a:buAutoNum type="arabicPeriod" startAt="3"/>
            </a:pPr>
            <a:r>
              <a:rPr lang="en-AU" sz="2400" b="0" dirty="0"/>
              <a:t>Controlled variables</a:t>
            </a:r>
          </a:p>
          <a:p>
            <a:r>
              <a:rPr lang="en-AU" sz="2400" b="0" dirty="0">
                <a:solidFill>
                  <a:srgbClr val="00B050"/>
                </a:solidFill>
              </a:rPr>
              <a:t>	The coffee itself, the coffee’s environment, whether 	milk was added</a:t>
            </a:r>
          </a:p>
          <a:p>
            <a:pPr marL="457200" indent="-457200">
              <a:buFont typeface="+mj-lt"/>
              <a:buAutoNum type="arabicPeriod" startAt="4"/>
            </a:pPr>
            <a:r>
              <a:rPr lang="en-AU" sz="2400" b="0" dirty="0"/>
              <a:t>Write a hypothesis</a:t>
            </a:r>
          </a:p>
          <a:p>
            <a:r>
              <a:rPr lang="en-AU" sz="2400" b="0" dirty="0">
                <a:solidFill>
                  <a:srgbClr val="00B050"/>
                </a:solidFill>
              </a:rPr>
              <a:t>	The coffee in the plastic cup will stay hotter for 	longer</a:t>
            </a:r>
            <a:endParaRPr lang="en-AU" sz="2400" b="0" dirty="0"/>
          </a:p>
        </p:txBody>
      </p:sp>
    </p:spTree>
    <p:extLst>
      <p:ext uri="{BB962C8B-B14F-4D97-AF65-F5344CB8AC3E}">
        <p14:creationId xmlns:p14="http://schemas.microsoft.com/office/powerpoint/2010/main" val="294188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Types of Forces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GB" b="0" dirty="0"/>
              <a:t>Identify common contact forces including friction, tension, and the normal force</a:t>
            </a:r>
          </a:p>
          <a:p>
            <a:pPr marL="457200" indent="-457200" algn="l">
              <a:buFont typeface="Arial" panose="020B0604020202020204" pitchFamily="34" charset="0"/>
              <a:buChar char="•"/>
            </a:pPr>
            <a:r>
              <a:rPr lang="en-GB" b="0" dirty="0"/>
              <a:t>Identify common non-contact forces, including gravity, magnetic, and electrostatic forces</a:t>
            </a:r>
          </a:p>
        </p:txBody>
      </p:sp>
    </p:spTree>
    <p:extLst>
      <p:ext uri="{BB962C8B-B14F-4D97-AF65-F5344CB8AC3E}">
        <p14:creationId xmlns:p14="http://schemas.microsoft.com/office/powerpoint/2010/main" val="342537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Describe what makes a force “balanced” or “unbalanced”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11523088" cy="1885950"/>
          </a:xfrm>
        </p:spPr>
        <p:txBody>
          <a:bodyPr/>
          <a:lstStyle/>
          <a:p>
            <a:pPr algn="l" rtl="0" fontAlgn="base"/>
            <a:r>
              <a:rPr lang="en-GB" b="0" dirty="0"/>
              <a:t>Tug-of-war is involves </a:t>
            </a:r>
            <a:r>
              <a:rPr lang="en-GB" dirty="0"/>
              <a:t>forces</a:t>
            </a:r>
            <a:r>
              <a:rPr lang="en-GB" b="0" dirty="0"/>
              <a:t> of push and pull. Teams </a:t>
            </a:r>
            <a:r>
              <a:rPr lang="en-GB" dirty="0"/>
              <a:t>pull</a:t>
            </a:r>
            <a:r>
              <a:rPr lang="en-GB" b="0" dirty="0"/>
              <a:t> on the rope and remain standing because they </a:t>
            </a:r>
            <a:r>
              <a:rPr lang="en-GB" dirty="0"/>
              <a:t>push</a:t>
            </a:r>
            <a:r>
              <a:rPr lang="en-GB" b="0" dirty="0"/>
              <a:t> against the ground.</a:t>
            </a:r>
            <a:r>
              <a:rPr lang="en-US" b="0" dirty="0"/>
              <a:t>​</a:t>
            </a:r>
          </a:p>
          <a:p>
            <a:pPr algn="l" rtl="0" fontAlgn="base"/>
            <a:endParaRPr lang="en-GB" b="0" dirty="0"/>
          </a:p>
          <a:p>
            <a:pPr algn="l" rtl="0" fontAlgn="base"/>
            <a:r>
              <a:rPr lang="en-GB" b="0" dirty="0"/>
              <a:t>What do you think would happen if one team pulled harder than the other team (used more force)? </a:t>
            </a:r>
            <a:r>
              <a:rPr lang="en-US" b="0" dirty="0"/>
              <a:t>​</a:t>
            </a:r>
          </a:p>
          <a:p>
            <a:pPr algn="l" rtl="0" fontAlgn="base"/>
            <a:endParaRPr lang="en-GB" b="0" dirty="0"/>
          </a:p>
          <a:p>
            <a:pPr algn="l" rtl="0" fontAlgn="base"/>
            <a:r>
              <a:rPr lang="en-GB" b="0" dirty="0"/>
              <a:t>What do you think would happen if both teams pull the same amount (with the same amount of force)?</a:t>
            </a:r>
            <a:r>
              <a:rPr lang="en-US" b="0" dirty="0"/>
              <a:t>​</a:t>
            </a:r>
          </a:p>
        </p:txBody>
      </p:sp>
      <p:pic>
        <p:nvPicPr>
          <p:cNvPr id="3082" name="Picture 10">
            <a:extLst>
              <a:ext uri="{FF2B5EF4-FFF2-40B4-BE49-F238E27FC236}">
                <a16:creationId xmlns:a16="http://schemas.microsoft.com/office/drawing/2014/main" id="{0A8B6DB1-2E6E-0567-0BEF-DC389DD56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18" y="4989888"/>
            <a:ext cx="5693563" cy="160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7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Describe what makes a force “balanced” or “unbalanced”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6942699" cy="1885950"/>
          </a:xfrm>
        </p:spPr>
        <p:txBody>
          <a:bodyPr/>
          <a:lstStyle/>
          <a:p>
            <a:pPr algn="l" rtl="0" fontAlgn="base"/>
            <a:r>
              <a:rPr lang="en-GB" dirty="0"/>
              <a:t>Forces</a:t>
            </a:r>
            <a:r>
              <a:rPr lang="en-GB" b="0" dirty="0"/>
              <a:t> can be balanced or unbalanced.</a:t>
            </a:r>
            <a:r>
              <a:rPr lang="en-US" b="0" dirty="0"/>
              <a:t>​ </a:t>
            </a:r>
            <a:r>
              <a:rPr lang="en-GB" b="0" dirty="0"/>
              <a:t>So, in the tug of war example:</a:t>
            </a:r>
            <a:r>
              <a:rPr lang="en-US" b="0" dirty="0"/>
              <a:t>​</a:t>
            </a:r>
          </a:p>
          <a:p>
            <a:pPr algn="l" rtl="0" fontAlgn="base"/>
            <a:endParaRPr lang="en-US" b="0" dirty="0"/>
          </a:p>
          <a:p>
            <a:pPr algn="l" rtl="0" fontAlgn="base"/>
            <a:r>
              <a:rPr lang="en-GB" b="0" dirty="0"/>
              <a:t>If one team uses more force, the forces are </a:t>
            </a:r>
            <a:r>
              <a:rPr lang="en-GB" dirty="0"/>
              <a:t>unbalanced</a:t>
            </a:r>
            <a:r>
              <a:rPr lang="en-GB" b="0" dirty="0"/>
              <a:t> forces. One force is larger than the other. </a:t>
            </a:r>
            <a:r>
              <a:rPr lang="en-US" b="0" dirty="0"/>
              <a:t>​</a:t>
            </a:r>
          </a:p>
          <a:p>
            <a:pPr algn="l" rtl="0" fontAlgn="base"/>
            <a:endParaRPr lang="en-GB" b="0" dirty="0"/>
          </a:p>
          <a:p>
            <a:pPr algn="l" rtl="0" fontAlgn="base"/>
            <a:r>
              <a:rPr lang="en-GB" b="0" dirty="0"/>
              <a:t>If both teams use the same amount of force, the forces are </a:t>
            </a:r>
            <a:r>
              <a:rPr lang="en-GB" dirty="0"/>
              <a:t>balanced</a:t>
            </a:r>
            <a:r>
              <a:rPr lang="en-GB" b="0" dirty="0"/>
              <a:t> forces. This means the forces are the same size or equal.</a:t>
            </a:r>
            <a:r>
              <a:rPr lang="en-US" b="0" dirty="0"/>
              <a:t>​</a:t>
            </a:r>
          </a:p>
        </p:txBody>
      </p:sp>
      <p:pic>
        <p:nvPicPr>
          <p:cNvPr id="4102" name="Picture 6">
            <a:extLst>
              <a:ext uri="{FF2B5EF4-FFF2-40B4-BE49-F238E27FC236}">
                <a16:creationId xmlns:a16="http://schemas.microsoft.com/office/drawing/2014/main" id="{19A9C718-FCEB-631A-9A1F-53C679C9A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226" y="815520"/>
            <a:ext cx="3424005" cy="22884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ug of War the Sport">
            <a:extLst>
              <a:ext uri="{FF2B5EF4-FFF2-40B4-BE49-F238E27FC236}">
                <a16:creationId xmlns:a16="http://schemas.microsoft.com/office/drawing/2014/main" id="{DE10CD47-71F2-92B1-7399-59B9E2C49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75" y="3328895"/>
            <a:ext cx="2384505" cy="264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43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Describe what makes a force “balanced” or “unbalanced”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6942699" cy="1885950"/>
          </a:xfrm>
        </p:spPr>
        <p:txBody>
          <a:bodyPr/>
          <a:lstStyle/>
          <a:p>
            <a:pPr algn="l" rtl="0" fontAlgn="base"/>
            <a:r>
              <a:rPr lang="en-US" b="0" dirty="0"/>
              <a:t>All forces have two components:</a:t>
            </a:r>
          </a:p>
        </p:txBody>
      </p:sp>
      <p:pic>
        <p:nvPicPr>
          <p:cNvPr id="4102" name="Picture 6">
            <a:extLst>
              <a:ext uri="{FF2B5EF4-FFF2-40B4-BE49-F238E27FC236}">
                <a16:creationId xmlns:a16="http://schemas.microsoft.com/office/drawing/2014/main" id="{19A9C718-FCEB-631A-9A1F-53C679C9A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226" y="815520"/>
            <a:ext cx="3424005" cy="22884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ug of War the Sport">
            <a:extLst>
              <a:ext uri="{FF2B5EF4-FFF2-40B4-BE49-F238E27FC236}">
                <a16:creationId xmlns:a16="http://schemas.microsoft.com/office/drawing/2014/main" id="{DE10CD47-71F2-92B1-7399-59B9E2C49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75" y="3328895"/>
            <a:ext cx="2384505" cy="264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802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r>
              <a:rPr lang="en-GB" dirty="0"/>
              <a:t>Describe forces as “contact” or “non-contact”</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pPr fontAlgn="base"/>
            <a:r>
              <a:rPr lang="en-GB" b="0" dirty="0"/>
              <a:t>Would the following examples involve contact or non-contact forces?</a:t>
            </a:r>
            <a:r>
              <a:rPr lang="en-US" b="0" dirty="0"/>
              <a:t>​</a:t>
            </a:r>
          </a:p>
          <a:p>
            <a:pPr marL="514350" indent="-514350" fontAlgn="base">
              <a:buFont typeface="+mj-lt"/>
              <a:buAutoNum type="arabicPeriod"/>
            </a:pPr>
            <a:r>
              <a:rPr lang="en-GB" b="0" dirty="0"/>
              <a:t>A car using its brakes to slow down.  </a:t>
            </a:r>
            <a:r>
              <a:rPr lang="en-US" b="0" dirty="0"/>
              <a:t>​</a:t>
            </a:r>
          </a:p>
          <a:p>
            <a:pPr marL="514350" indent="-514350" fontAlgn="base">
              <a:buFont typeface="+mj-lt"/>
              <a:buAutoNum type="arabicPeriod"/>
            </a:pPr>
            <a:r>
              <a:rPr lang="en-GB" b="0" dirty="0"/>
              <a:t>A skydiver falling towards the Earth.</a:t>
            </a:r>
            <a:r>
              <a:rPr lang="en-US" b="0" dirty="0"/>
              <a:t>​</a:t>
            </a:r>
          </a:p>
          <a:p>
            <a:pPr marL="514350" indent="-514350" fontAlgn="base">
              <a:buFont typeface="+mj-lt"/>
              <a:buAutoNum type="arabicPeriod"/>
            </a:pPr>
            <a:r>
              <a:rPr lang="en-GB" b="0" dirty="0"/>
              <a:t>A basketballer making a slam-dunk.</a:t>
            </a:r>
            <a:r>
              <a:rPr lang="en-US" b="0" dirty="0"/>
              <a:t>​</a:t>
            </a:r>
          </a:p>
          <a:p>
            <a:pPr marL="514350" indent="-514350" fontAlgn="base">
              <a:buFont typeface="+mj-lt"/>
              <a:buAutoNum type="arabicPeriod"/>
            </a:pPr>
            <a:r>
              <a:rPr lang="en-GB" b="0" dirty="0"/>
              <a:t>Making water bend using a rod without the rod touching the water.</a:t>
            </a:r>
            <a:r>
              <a:rPr lang="en-US" b="0" dirty="0"/>
              <a:t>​</a:t>
            </a:r>
          </a:p>
          <a:p>
            <a:pPr marL="514350" indent="-514350" fontAlgn="base">
              <a:buFont typeface="+mj-lt"/>
              <a:buAutoNum type="arabicPeriod"/>
            </a:pPr>
            <a:r>
              <a:rPr lang="en-GB" b="0" dirty="0"/>
              <a:t>A tin can being attracted to a magnet.</a:t>
            </a:r>
            <a:r>
              <a:rPr lang="en-US" b="0" dirty="0"/>
              <a:t>​</a:t>
            </a:r>
          </a:p>
          <a:p>
            <a:pPr fontAlgn="base"/>
            <a:r>
              <a:rPr lang="en-US" b="0" dirty="0"/>
              <a:t>​</a:t>
            </a:r>
          </a:p>
          <a:p>
            <a:pPr fontAlgn="base"/>
            <a:r>
              <a:rPr lang="en-US" b="0" dirty="0"/>
              <a:t>​</a:t>
            </a:r>
          </a:p>
          <a:p>
            <a:pPr fontAlgn="base"/>
            <a:r>
              <a:rPr lang="en-US" b="0" dirty="0"/>
              <a:t>​</a:t>
            </a:r>
          </a:p>
          <a:p>
            <a:pPr fontAlgn="base"/>
            <a:r>
              <a:rPr lang="en-US" b="0" dirty="0"/>
              <a:t>​</a:t>
            </a:r>
          </a:p>
        </p:txBody>
      </p:sp>
    </p:spTree>
    <p:extLst>
      <p:ext uri="{BB962C8B-B14F-4D97-AF65-F5344CB8AC3E}">
        <p14:creationId xmlns:p14="http://schemas.microsoft.com/office/powerpoint/2010/main" val="295028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7F09D33-A1B5-4438-8F96-65DD71762491}">
  <ds:schemaRefs>
    <ds:schemaRef ds:uri="http://schemas.microsoft.com/sharepoint/v3/contenttype/forms"/>
  </ds:schemaRefs>
</ds:datastoreItem>
</file>

<file path=customXml/itemProps2.xml><?xml version="1.0" encoding="utf-8"?>
<ds:datastoreItem xmlns:ds="http://schemas.openxmlformats.org/officeDocument/2006/customXml" ds:itemID="{48EB93F4-AB31-4BE1-AA9B-1839020AAE51}"/>
</file>

<file path=customXml/itemProps3.xml><?xml version="1.0" encoding="utf-8"?>
<ds:datastoreItem xmlns:ds="http://schemas.openxmlformats.org/officeDocument/2006/customXml" ds:itemID="{AD5BC30B-A8FB-4389-B40F-C069B6D2FAB9}">
  <ds:schemaRefs>
    <ds:schemaRef ds:uri="http://purl.org/dc/elements/1.1/"/>
    <ds:schemaRef ds:uri="http://schemas.microsoft.com/office/2006/documentManagement/types"/>
    <ds:schemaRef ds:uri="http://schemas.microsoft.com/office/infopath/2007/PartnerControls"/>
    <ds:schemaRef ds:uri="http://purl.org/dc/dcmitype/"/>
    <ds:schemaRef ds:uri="0c951ba1-d84e-473b-8db8-3836ef03ec08"/>
    <ds:schemaRef ds:uri="http://schemas.microsoft.com/office/2006/metadata/properties"/>
    <ds:schemaRef ds:uri="e5872429-2769-4697-beab-80c9ae205fa8"/>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{33057687-8793-EB47-A5E0-08E93C53D0F2}tf10001071</Template>
  <TotalTime>4934</TotalTime>
  <Words>1026</Words>
  <Application>Microsoft Office PowerPoint</Application>
  <PresentationFormat>Widescreen</PresentationFormat>
  <Paragraphs>129</Paragraphs>
  <Slides>18</Slides>
  <Notes>8</Notes>
  <HiddenSlides>0</HiddenSlides>
  <MMClips>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Century Gothic</vt:lpstr>
      <vt:lpstr>Futura Medium</vt:lpstr>
      <vt:lpstr>Times New Roman</vt: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BEARDS Michael [Southern River College]</cp:lastModifiedBy>
  <cp:revision>20</cp:revision>
  <cp:lastPrinted>2018-05-27T06:54:10Z</cp:lastPrinted>
  <dcterms:created xsi:type="dcterms:W3CDTF">2018-03-29T05:56:09Z</dcterms:created>
  <dcterms:modified xsi:type="dcterms:W3CDTF">2023-10-20T02:07:38Z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0x0101001B72A505A151EE47AAB347138FCBEB8E</vt:lpwstr>
  </property>
</Properties>
</file>